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0" r:id="rId3"/>
    <p:sldId id="269" r:id="rId4"/>
    <p:sldId id="271" r:id="rId5"/>
    <p:sldId id="280" r:id="rId6"/>
    <p:sldId id="267" r:id="rId7"/>
    <p:sldId id="278" r:id="rId8"/>
    <p:sldId id="277" r:id="rId9"/>
    <p:sldId id="272" r:id="rId10"/>
    <p:sldId id="273" r:id="rId11"/>
    <p:sldId id="274" r:id="rId12"/>
    <p:sldId id="276" r:id="rId13"/>
    <p:sldId id="309" r:id="rId14"/>
    <p:sldId id="279" r:id="rId15"/>
    <p:sldId id="31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5" r:id="rId40"/>
    <p:sldId id="306" r:id="rId41"/>
    <p:sldId id="307" r:id="rId42"/>
    <p:sldId id="314" r:id="rId43"/>
    <p:sldId id="311" r:id="rId44"/>
    <p:sldId id="312" r:id="rId45"/>
    <p:sldId id="313" r:id="rId46"/>
    <p:sldId id="316" r:id="rId47"/>
    <p:sldId id="317" r:id="rId48"/>
    <p:sldId id="259" r:id="rId49"/>
  </p:sldIdLst>
  <p:sldSz cx="12192000" cy="6858000"/>
  <p:notesSz cx="6858000" cy="9144000"/>
  <p:embeddedFontLst>
    <p:embeddedFont>
      <p:font typeface="나눔바른고딕" panose="020B0603020101020101" pitchFamily="50" charset="-127"/>
      <p:regular r:id="rId50"/>
      <p:bold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8E7C"/>
    <a:srgbClr val="F1DFC7"/>
    <a:srgbClr val="6D6159"/>
    <a:srgbClr val="EACFAC"/>
    <a:srgbClr val="D7B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9" autoAdjust="0"/>
    <p:restoredTop sz="90632" autoAdjust="0"/>
  </p:normalViewPr>
  <p:slideViewPr>
    <p:cSldViewPr snapToGrid="0">
      <p:cViewPr>
        <p:scale>
          <a:sx n="100" d="100"/>
          <a:sy n="100" d="100"/>
        </p:scale>
        <p:origin x="111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1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21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8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2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1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0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8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15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9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92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8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3455" y="2564953"/>
            <a:ext cx="6805089" cy="1150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5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호텔</a:t>
            </a:r>
            <a:r>
              <a:rPr lang="en-US" altLang="ko-KR" sz="5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5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프로그램</a:t>
            </a:r>
            <a:endParaRPr lang="en-US" altLang="ko-KR" sz="5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216468" y="317799"/>
            <a:ext cx="12029907" cy="6540200"/>
            <a:chOff x="56629" y="317799"/>
            <a:chExt cx="12029907" cy="6540200"/>
          </a:xfrm>
        </p:grpSpPr>
        <p:sp>
          <p:nvSpPr>
            <p:cNvPr id="21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19320000">
              <a:off x="56629" y="2515477"/>
              <a:ext cx="6660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88900" dist="1016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280000" flipH="1">
              <a:off x="5426536" y="2467853"/>
              <a:ext cx="6660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88900" dist="1016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23900" y="317799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EBEC756D-DA31-479F-886C-D15C767CEA54}"/>
                </a:ext>
              </a:extLst>
            </p:cNvPr>
            <p:cNvSpPr/>
            <p:nvPr/>
          </p:nvSpPr>
          <p:spPr>
            <a:xfrm flipH="1">
              <a:off x="469377" y="4178301"/>
              <a:ext cx="11303521" cy="267969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628389" y="4381500"/>
              <a:ext cx="10985500" cy="2476498"/>
            </a:xfrm>
            <a:prstGeom prst="round2SameRect">
              <a:avLst>
                <a:gd name="adj1" fmla="val 501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3000" b="1" kern="0" dirty="0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</a:t>
              </a:r>
              <a:endParaRPr lang="en-US" altLang="ko-KR" sz="3000" b="1" kern="0" dirty="0">
                <a:solidFill>
                  <a:srgbClr val="6D5F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kern="0" dirty="0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201910077 </a:t>
              </a:r>
              <a:r>
                <a:rPr lang="ko-KR" altLang="en-US" sz="2400" b="1" kern="0" dirty="0" err="1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권다비</a:t>
              </a:r>
              <a:endParaRPr lang="en-US" altLang="ko-KR" sz="2400" b="1" kern="0" dirty="0">
                <a:solidFill>
                  <a:srgbClr val="6D5F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kern="0" dirty="0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201910788 </a:t>
              </a:r>
              <a:r>
                <a:rPr lang="ko-KR" altLang="en-US" sz="2400" b="1" kern="0" dirty="0" err="1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손희지</a:t>
              </a:r>
              <a:endParaRPr lang="en-US" altLang="ko-KR" sz="2400" b="1" kern="0" dirty="0">
                <a:solidFill>
                  <a:srgbClr val="6D5F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kern="0" dirty="0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201911199 </a:t>
              </a:r>
              <a:r>
                <a:rPr lang="ko-KR" altLang="en-US" sz="2400" b="1" kern="0" dirty="0" err="1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이유빈</a:t>
              </a:r>
              <a:endParaRPr lang="en-US" altLang="ko-KR" sz="2400" b="1" kern="0" dirty="0">
                <a:solidFill>
                  <a:srgbClr val="6D5F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827953" y="4531960"/>
              <a:ext cx="182916" cy="18291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19260000">
              <a:off x="176027" y="2496427"/>
              <a:ext cx="6660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88900" dist="1016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11183957" y="4527038"/>
              <a:ext cx="182916" cy="182916"/>
              <a:chOff x="862305" y="1022577"/>
              <a:chExt cx="134646" cy="13464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4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340000" flipH="1">
              <a:off x="5369386" y="2496428"/>
              <a:ext cx="6660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88900" dist="1016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09624" y="403523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20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사항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86737"/>
            <a:ext cx="254795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UC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5363C0-B235-4633-B422-86762CD10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60841"/>
              </p:ext>
            </p:extLst>
          </p:nvPr>
        </p:nvGraphicFramePr>
        <p:xfrm>
          <a:off x="2939421" y="1844500"/>
          <a:ext cx="6606976" cy="4746243"/>
        </p:xfrm>
        <a:graphic>
          <a:graphicData uri="http://schemas.openxmlformats.org/drawingml/2006/table">
            <a:tbl>
              <a:tblPr/>
              <a:tblGrid>
                <a:gridCol w="1208551">
                  <a:extLst>
                    <a:ext uri="{9D8B030D-6E8A-4147-A177-3AD203B41FA5}">
                      <a16:colId xmlns:a16="http://schemas.microsoft.com/office/drawing/2014/main" val="3985628076"/>
                    </a:ext>
                  </a:extLst>
                </a:gridCol>
                <a:gridCol w="5398425">
                  <a:extLst>
                    <a:ext uri="{9D8B030D-6E8A-4147-A177-3AD203B41FA5}">
                      <a16:colId xmlns:a16="http://schemas.microsoft.com/office/drawing/2014/main" val="2268128635"/>
                    </a:ext>
                  </a:extLst>
                </a:gridCol>
              </a:tblGrid>
              <a:tr h="241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유스케이스명</a:t>
                      </a: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UC2: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</a:t>
                      </a: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617917"/>
                  </a:ext>
                </a:extLst>
              </a:tr>
              <a:tr h="2371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주요액터</a:t>
                      </a: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867134"/>
                  </a:ext>
                </a:extLst>
              </a:tr>
              <a:tr h="7109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프로젝트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관계자와 관심</a:t>
                      </a: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관리자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고객이 호텔 관리 프로그램에 성공적으로 접속한 후 원하는 방에 입실할 수 있어야한다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원하는 방에 입실할 수 있어야한다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504817"/>
                  </a:ext>
                </a:extLst>
              </a:tr>
              <a:tr h="241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사전조건</a:t>
                      </a: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고객이 로그인을 해야 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6869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성공보증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사후조건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고객이 입실한다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667714"/>
                  </a:ext>
                </a:extLst>
              </a:tr>
              <a:tr h="7109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주요 성공 시나리오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기본흐름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 프로그램에 로그인을 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고객이 방을 고른다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고객은 원하는 방에 입실을 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638644"/>
                  </a:ext>
                </a:extLst>
              </a:tr>
              <a:tr h="5478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대체흐름</a:t>
                      </a: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*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언제든 시스템이 다운된다면 작성 중이었던 데이터는 저장되지 않는다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3a.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입실했을 시 입실했다는 메시지를 출력한다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087836"/>
                  </a:ext>
                </a:extLst>
              </a:tr>
              <a:tr h="471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기술과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변이 목록</a:t>
                      </a: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2a.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고객은 원하는 방의 호수를 키보드로 입력한다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3a.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 버튼을 마우스로 클릭한다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17176"/>
                  </a:ext>
                </a:extLst>
              </a:tr>
              <a:tr h="4717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특수한 요구사항</a:t>
                      </a: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프로그램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UI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 누구든 쉽게 한눈에 알아볼 수 있도록 해야 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597893"/>
                  </a:ext>
                </a:extLst>
              </a:tr>
              <a:tr h="241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사용빈도</a:t>
                      </a: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로그인 후 계속해서 사용될 것이다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2335" marR="62335" marT="17234" marB="172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880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23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사항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86737"/>
            <a:ext cx="254795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UC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D3D979-9864-484F-BDA3-AC6B35EC2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671342"/>
              </p:ext>
            </p:extLst>
          </p:nvPr>
        </p:nvGraphicFramePr>
        <p:xfrm>
          <a:off x="2855130" y="2085356"/>
          <a:ext cx="6605087" cy="4261358"/>
        </p:xfrm>
        <a:graphic>
          <a:graphicData uri="http://schemas.openxmlformats.org/drawingml/2006/table">
            <a:tbl>
              <a:tblPr/>
              <a:tblGrid>
                <a:gridCol w="1208204">
                  <a:extLst>
                    <a:ext uri="{9D8B030D-6E8A-4147-A177-3AD203B41FA5}">
                      <a16:colId xmlns:a16="http://schemas.microsoft.com/office/drawing/2014/main" val="1621950009"/>
                    </a:ext>
                  </a:extLst>
                </a:gridCol>
                <a:gridCol w="5396883">
                  <a:extLst>
                    <a:ext uri="{9D8B030D-6E8A-4147-A177-3AD203B41FA5}">
                      <a16:colId xmlns:a16="http://schemas.microsoft.com/office/drawing/2014/main" val="2348791365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유스케이스명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UC3: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398457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주요액터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19476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프로젝트 관계자와 관심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관리자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고객이 입실을 하고나서 성공적으로 퇴실이 이루어져야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퇴실이 성공적으로 이루어져야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444414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사전조건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고객이 입실을 한 상태여야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126165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성공보증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사후조건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고객이 퇴실한다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818456"/>
                  </a:ext>
                </a:extLst>
              </a:tr>
              <a:tr h="56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주요 성공 시나리오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기본흐름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고객이 이미 입실을 한 상태다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고객이 퇴실을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61161"/>
                  </a:ext>
                </a:extLst>
              </a:tr>
              <a:tr h="56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대체흐름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*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언제든 시스템이 다운된다면 작성 중이었던 데이터는 저장되지 않는다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2a.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퇴실했을 시 퇴실했다는 메시지를 출력한다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522713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기술과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변이 목록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2a.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 버튼을 마우스로 클릭한다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69923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특수한 요구사항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프로그램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UI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 누구든 쉽게 한눈에 알아볼 수 있도록 해야 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31195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사용빈도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 후 계속해서 사용될 것이다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15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18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사항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86737"/>
            <a:ext cx="254795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UC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D3D979-9864-484F-BDA3-AC6B35EC2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5661"/>
              </p:ext>
            </p:extLst>
          </p:nvPr>
        </p:nvGraphicFramePr>
        <p:xfrm>
          <a:off x="2849878" y="2068516"/>
          <a:ext cx="6536076" cy="4261358"/>
        </p:xfrm>
        <a:graphic>
          <a:graphicData uri="http://schemas.openxmlformats.org/drawingml/2006/table">
            <a:tbl>
              <a:tblPr/>
              <a:tblGrid>
                <a:gridCol w="1195580">
                  <a:extLst>
                    <a:ext uri="{9D8B030D-6E8A-4147-A177-3AD203B41FA5}">
                      <a16:colId xmlns:a16="http://schemas.microsoft.com/office/drawing/2014/main" val="1621950009"/>
                    </a:ext>
                  </a:extLst>
                </a:gridCol>
                <a:gridCol w="5340496">
                  <a:extLst>
                    <a:ext uri="{9D8B030D-6E8A-4147-A177-3AD203B41FA5}">
                      <a16:colId xmlns:a16="http://schemas.microsoft.com/office/drawing/2014/main" val="2348791365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유스케이스명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UC4: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398457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주요액터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19476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프로젝트 관계자와 관심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관리자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고객과 채팅이 성공적으로 이루어져야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관리자와 채팅이 성공적으로 이루어져야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444414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사전조건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관리자는 채팅 서버를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열어놔야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126165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성공보증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사후조건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고객과 호텔관리자가 채팅을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818456"/>
                  </a:ext>
                </a:extLst>
              </a:tr>
              <a:tr h="56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주요 성공 시나리오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기본흐름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고객이 로그인을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관리자와 채팅을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61161"/>
                  </a:ext>
                </a:extLst>
              </a:tr>
              <a:tr h="56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대체흐름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*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언제든 시스템이 다운된다면 작성 중이었던 데이터는 저장되지 않는다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2a.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 버튼을 누르고 채팅을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522713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기술과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변이 목록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2a.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 버튼을 마우스로 클릭한다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      채팅은 키보드로 입력한다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69923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특수한 요구사항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프로그램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UI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 누구든 쉽게 한눈에 알아볼 수 있도록 해야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31195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사용빈도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로그인 후 계속해서 사용될 것이다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15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74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35506" y="-26632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사항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86737"/>
            <a:ext cx="507763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MVC </a:t>
            </a:r>
            <a:r>
              <a:rPr lang="ko-KR" altLang="en-US" sz="20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시퀀스 다이어그램 </a:t>
            </a:r>
            <a:r>
              <a:rPr lang="en-US" altLang="ko-KR" sz="20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요청</a:t>
            </a:r>
            <a:r>
              <a:rPr lang="en-US" altLang="ko-KR" sz="20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63DEAC-ECD0-4A58-A18F-E88905BEFE01}"/>
              </a:ext>
            </a:extLst>
          </p:cNvPr>
          <p:cNvSpPr/>
          <p:nvPr/>
        </p:nvSpPr>
        <p:spPr>
          <a:xfrm>
            <a:off x="2130640" y="2290439"/>
            <a:ext cx="1313895" cy="5060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나눔바른고딕" panose="020B0600000101010101" charset="-127"/>
                <a:ea typeface="나눔바른고딕" panose="020B0600000101010101" charset="-127"/>
              </a:rPr>
              <a:t>사용자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A2F74E-39A7-4BAA-887F-C84DD7F434F5}"/>
              </a:ext>
            </a:extLst>
          </p:cNvPr>
          <p:cNvSpPr/>
          <p:nvPr/>
        </p:nvSpPr>
        <p:spPr>
          <a:xfrm>
            <a:off x="4369292" y="2281560"/>
            <a:ext cx="1313895" cy="5060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나눔바른고딕" panose="020B0600000101010101" charset="-127"/>
                <a:ea typeface="나눔바른고딕" panose="020B0600000101010101" charset="-127"/>
              </a:rPr>
              <a:t>view</a:t>
            </a:r>
            <a:endParaRPr lang="ko-KR" altLang="en-US" b="1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0B31FC-B5FD-4243-A98A-54A5E4B05D25}"/>
              </a:ext>
            </a:extLst>
          </p:cNvPr>
          <p:cNvSpPr/>
          <p:nvPr/>
        </p:nvSpPr>
        <p:spPr>
          <a:xfrm>
            <a:off x="6536926" y="2262306"/>
            <a:ext cx="1313895" cy="5060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나눔바른고딕" panose="020B0600000101010101" charset="-127"/>
                <a:ea typeface="나눔바른고딕" panose="020B0600000101010101" charset="-127"/>
              </a:rPr>
              <a:t>controller</a:t>
            </a:r>
            <a:endParaRPr lang="ko-KR" altLang="en-US" b="1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144D2B-9384-44CE-9212-EE8C5DDF9CF9}"/>
              </a:ext>
            </a:extLst>
          </p:cNvPr>
          <p:cNvSpPr/>
          <p:nvPr/>
        </p:nvSpPr>
        <p:spPr>
          <a:xfrm>
            <a:off x="8564557" y="2242890"/>
            <a:ext cx="1313895" cy="50602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나눔바른고딕" panose="020B0600000101010101" charset="-127"/>
                <a:ea typeface="나눔바른고딕" panose="020B0600000101010101" charset="-127"/>
              </a:rPr>
              <a:t>model</a:t>
            </a:r>
            <a:endParaRPr lang="ko-KR" altLang="en-US" b="1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ED070F7-E817-4285-A814-91B9156F3074}"/>
              </a:ext>
            </a:extLst>
          </p:cNvPr>
          <p:cNvCxnSpPr>
            <a:cxnSpLocks/>
          </p:cNvCxnSpPr>
          <p:nvPr/>
        </p:nvCxnSpPr>
        <p:spPr>
          <a:xfrm>
            <a:off x="9198573" y="2796466"/>
            <a:ext cx="26805" cy="311606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C0CD76D-2ECF-416A-995D-4097E4CD9BF5}"/>
              </a:ext>
            </a:extLst>
          </p:cNvPr>
          <p:cNvCxnSpPr>
            <a:cxnSpLocks/>
          </p:cNvCxnSpPr>
          <p:nvPr/>
        </p:nvCxnSpPr>
        <p:spPr>
          <a:xfrm>
            <a:off x="2840855" y="3402368"/>
            <a:ext cx="2095129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0E2EDE-697B-4D8B-9F54-E5C3239EBB80}"/>
              </a:ext>
            </a:extLst>
          </p:cNvPr>
          <p:cNvSpPr/>
          <p:nvPr/>
        </p:nvSpPr>
        <p:spPr>
          <a:xfrm>
            <a:off x="2886808" y="2942778"/>
            <a:ext cx="2803643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이용할 서비스 선택 </a:t>
            </a:r>
            <a:r>
              <a:rPr lang="en-US" altLang="ko-KR" sz="14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r>
              <a:rPr lang="en-US" altLang="ko-KR" sz="14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56D1F92-50F0-4096-B10B-70F72371C719}"/>
              </a:ext>
            </a:extLst>
          </p:cNvPr>
          <p:cNvCxnSpPr>
            <a:cxnSpLocks/>
          </p:cNvCxnSpPr>
          <p:nvPr/>
        </p:nvCxnSpPr>
        <p:spPr>
          <a:xfrm>
            <a:off x="5106132" y="3856611"/>
            <a:ext cx="1997481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733890-D71C-491E-9637-1228A42246D3}"/>
              </a:ext>
            </a:extLst>
          </p:cNvPr>
          <p:cNvSpPr/>
          <p:nvPr/>
        </p:nvSpPr>
        <p:spPr>
          <a:xfrm>
            <a:off x="5180370" y="3420524"/>
            <a:ext cx="2102441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서비스 정보 전달</a:t>
            </a:r>
            <a:endParaRPr lang="en-US" altLang="ko-KR" sz="1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0554FCB-3C73-41CE-9483-098CAC05AE5D}"/>
              </a:ext>
            </a:extLst>
          </p:cNvPr>
          <p:cNvCxnSpPr>
            <a:cxnSpLocks/>
          </p:cNvCxnSpPr>
          <p:nvPr/>
        </p:nvCxnSpPr>
        <p:spPr>
          <a:xfrm>
            <a:off x="7236607" y="4062324"/>
            <a:ext cx="1961966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97E7CC-1583-4A11-BF93-D27CAC65A9F8}"/>
              </a:ext>
            </a:extLst>
          </p:cNvPr>
          <p:cNvSpPr/>
          <p:nvPr/>
        </p:nvSpPr>
        <p:spPr>
          <a:xfrm>
            <a:off x="7356130" y="3649982"/>
            <a:ext cx="2803643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서비스 선택 명령</a:t>
            </a:r>
            <a:endParaRPr lang="en-US" altLang="ko-KR" sz="1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1C2362-5D54-4F93-8670-9DEF43458AEE}"/>
              </a:ext>
            </a:extLst>
          </p:cNvPr>
          <p:cNvSpPr/>
          <p:nvPr/>
        </p:nvSpPr>
        <p:spPr>
          <a:xfrm>
            <a:off x="7048873" y="3424457"/>
            <a:ext cx="240998" cy="1271829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ABFCDF-C808-4526-BD14-4CB3C69DF1AA}"/>
              </a:ext>
            </a:extLst>
          </p:cNvPr>
          <p:cNvSpPr/>
          <p:nvPr/>
        </p:nvSpPr>
        <p:spPr>
          <a:xfrm>
            <a:off x="9101006" y="3411848"/>
            <a:ext cx="240998" cy="1271829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51355C1-C437-4B28-B590-075B73A93FD8}"/>
              </a:ext>
            </a:extLst>
          </p:cNvPr>
          <p:cNvCxnSpPr>
            <a:cxnSpLocks/>
          </p:cNvCxnSpPr>
          <p:nvPr/>
        </p:nvCxnSpPr>
        <p:spPr>
          <a:xfrm>
            <a:off x="7167839" y="2804529"/>
            <a:ext cx="26805" cy="311606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72E9F29-1FEB-4C60-81C8-47572161DA51}"/>
              </a:ext>
            </a:extLst>
          </p:cNvPr>
          <p:cNvCxnSpPr>
            <a:cxnSpLocks/>
          </p:cNvCxnSpPr>
          <p:nvPr/>
        </p:nvCxnSpPr>
        <p:spPr>
          <a:xfrm>
            <a:off x="5015905" y="2835220"/>
            <a:ext cx="26805" cy="311606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AC220BA-7327-493E-9BCF-C97539F595B4}"/>
              </a:ext>
            </a:extLst>
          </p:cNvPr>
          <p:cNvCxnSpPr>
            <a:cxnSpLocks/>
          </p:cNvCxnSpPr>
          <p:nvPr/>
        </p:nvCxnSpPr>
        <p:spPr>
          <a:xfrm>
            <a:off x="2727630" y="2862352"/>
            <a:ext cx="26805" cy="3116062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72B71FA-DC2B-4E44-8EE0-039248656E58}"/>
              </a:ext>
            </a:extLst>
          </p:cNvPr>
          <p:cNvCxnSpPr>
            <a:cxnSpLocks/>
          </p:cNvCxnSpPr>
          <p:nvPr/>
        </p:nvCxnSpPr>
        <p:spPr>
          <a:xfrm>
            <a:off x="7289871" y="5227614"/>
            <a:ext cx="181113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8751C1-5918-4643-8D26-FEB4496FD929}"/>
              </a:ext>
            </a:extLst>
          </p:cNvPr>
          <p:cNvSpPr/>
          <p:nvPr/>
        </p:nvSpPr>
        <p:spPr>
          <a:xfrm>
            <a:off x="7723525" y="4839046"/>
            <a:ext cx="1358422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 처리</a:t>
            </a:r>
            <a:endParaRPr lang="en-US" altLang="ko-KR" sz="1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B95F45EE-F26F-4A49-A99C-75CA97318DA6}"/>
              </a:ext>
            </a:extLst>
          </p:cNvPr>
          <p:cNvCxnSpPr>
            <a:cxnSpLocks/>
          </p:cNvCxnSpPr>
          <p:nvPr/>
        </p:nvCxnSpPr>
        <p:spPr>
          <a:xfrm flipV="1">
            <a:off x="5079498" y="5495428"/>
            <a:ext cx="2040499" cy="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D3F9CF0-8EAA-423A-B163-E8FBCC19234D}"/>
              </a:ext>
            </a:extLst>
          </p:cNvPr>
          <p:cNvSpPr/>
          <p:nvPr/>
        </p:nvSpPr>
        <p:spPr>
          <a:xfrm>
            <a:off x="5331684" y="5091307"/>
            <a:ext cx="1717380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선택된 서비스 반환</a:t>
            </a:r>
            <a:endParaRPr lang="en-US" altLang="ko-KR" sz="1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D5C5F40-F69A-4827-A8BC-A6DD2E9D995B}"/>
              </a:ext>
            </a:extLst>
          </p:cNvPr>
          <p:cNvCxnSpPr>
            <a:cxnSpLocks/>
          </p:cNvCxnSpPr>
          <p:nvPr/>
        </p:nvCxnSpPr>
        <p:spPr>
          <a:xfrm>
            <a:off x="2840855" y="5698137"/>
            <a:ext cx="2052127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E67B7C-1503-4C9C-8DB6-2ED17E6365A2}"/>
              </a:ext>
            </a:extLst>
          </p:cNvPr>
          <p:cNvSpPr/>
          <p:nvPr/>
        </p:nvSpPr>
        <p:spPr>
          <a:xfrm>
            <a:off x="2945798" y="5309569"/>
            <a:ext cx="19192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서비스 결과 출력</a:t>
            </a:r>
            <a:endParaRPr lang="en-US" altLang="ko-KR" sz="1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11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491672"/>
            <a:ext cx="254795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목록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8" name="표 19">
            <a:extLst>
              <a:ext uri="{FF2B5EF4-FFF2-40B4-BE49-F238E27FC236}">
                <a16:creationId xmlns:a16="http://schemas.microsoft.com/office/drawing/2014/main" id="{7A993C0F-F338-44D9-A246-4F274471E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152355"/>
              </p:ext>
            </p:extLst>
          </p:nvPr>
        </p:nvGraphicFramePr>
        <p:xfrm>
          <a:off x="835138" y="2093420"/>
          <a:ext cx="10447787" cy="44619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4917">
                  <a:extLst>
                    <a:ext uri="{9D8B030D-6E8A-4147-A177-3AD203B41FA5}">
                      <a16:colId xmlns:a16="http://schemas.microsoft.com/office/drawing/2014/main" val="2983927957"/>
                    </a:ext>
                  </a:extLst>
                </a:gridCol>
                <a:gridCol w="1588262">
                  <a:extLst>
                    <a:ext uri="{9D8B030D-6E8A-4147-A177-3AD203B41FA5}">
                      <a16:colId xmlns:a16="http://schemas.microsoft.com/office/drawing/2014/main" val="3806717062"/>
                    </a:ext>
                  </a:extLst>
                </a:gridCol>
                <a:gridCol w="4125979">
                  <a:extLst>
                    <a:ext uri="{9D8B030D-6E8A-4147-A177-3AD203B41FA5}">
                      <a16:colId xmlns:a16="http://schemas.microsoft.com/office/drawing/2014/main" val="436045702"/>
                    </a:ext>
                  </a:extLst>
                </a:gridCol>
                <a:gridCol w="1095555">
                  <a:extLst>
                    <a:ext uri="{9D8B030D-6E8A-4147-A177-3AD203B41FA5}">
                      <a16:colId xmlns:a16="http://schemas.microsoft.com/office/drawing/2014/main" val="2077287596"/>
                    </a:ext>
                  </a:extLst>
                </a:gridCol>
                <a:gridCol w="2325662">
                  <a:extLst>
                    <a:ext uri="{9D8B030D-6E8A-4147-A177-3AD203B41FA5}">
                      <a16:colId xmlns:a16="http://schemas.microsoft.com/office/drawing/2014/main" val="4288066649"/>
                    </a:ext>
                  </a:extLst>
                </a:gridCol>
                <a:gridCol w="647412">
                  <a:extLst>
                    <a:ext uri="{9D8B030D-6E8A-4147-A177-3AD203B41FA5}">
                      <a16:colId xmlns:a16="http://schemas.microsoft.com/office/drawing/2014/main" val="2852112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테이블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테이블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속성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761875"/>
                  </a:ext>
                </a:extLst>
              </a:tr>
              <a:tr h="938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user_info</a:t>
                      </a:r>
                      <a:endParaRPr lang="ko-KR" altLang="en-US" sz="15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 정보를 </a:t>
                      </a:r>
                      <a:r>
                        <a:rPr lang="ko-KR" altLang="en-US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갖고있는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userID</a:t>
                      </a: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-password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-username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RoomNumber</a:t>
                      </a:r>
                      <a:endParaRPr lang="en-US" altLang="ko-KR" sz="11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-VIP</a:t>
                      </a:r>
                      <a:endParaRPr lang="ko-KR" altLang="en-US" sz="11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3276825"/>
                  </a:ext>
                </a:extLst>
              </a:tr>
              <a:tr h="597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check_inout</a:t>
                      </a:r>
                      <a:endParaRPr lang="ko-KR" altLang="en-US" sz="15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 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 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 정보를 갖고 있는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userID</a:t>
                      </a: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checkIn_time</a:t>
                      </a:r>
                      <a:endParaRPr lang="en-US" altLang="ko-KR" sz="11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checkOut_time</a:t>
                      </a:r>
                      <a:endParaRPr lang="ko-KR" altLang="en-US" sz="11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79019"/>
                  </a:ext>
                </a:extLst>
              </a:tr>
              <a:tr h="597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food_menu</a:t>
                      </a:r>
                      <a:endParaRPr lang="ko-KR" altLang="en-US" sz="15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 메뉴 목록을 저장하고 있는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foodName</a:t>
                      </a: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-price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food_info</a:t>
                      </a:r>
                      <a:endParaRPr lang="ko-KR" altLang="en-US" sz="11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022198"/>
                  </a:ext>
                </a:extLst>
              </a:tr>
              <a:tr h="597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service_menu</a:t>
                      </a:r>
                      <a:endParaRPr lang="ko-KR" altLang="en-US" sz="15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메뉴 목록을 저장하고 있는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serviceName</a:t>
                      </a: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-price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service_info</a:t>
                      </a:r>
                      <a:endParaRPr lang="ko-KR" altLang="en-US" sz="11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233032"/>
                  </a:ext>
                </a:extLst>
              </a:tr>
              <a:tr h="768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food_request</a:t>
                      </a:r>
                      <a:endParaRPr lang="ko-KR" altLang="en-US" sz="15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 요청을 기록하는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userID</a:t>
                      </a: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foodName</a:t>
                      </a: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(FK)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-volume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-price</a:t>
                      </a:r>
                      <a:endParaRPr lang="ko-KR" altLang="en-US" sz="11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106068"/>
                  </a:ext>
                </a:extLst>
              </a:tr>
              <a:tr h="597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service_request</a:t>
                      </a:r>
                      <a:endParaRPr lang="ko-KR" altLang="en-US" sz="15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요청을 기록하는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userID</a:t>
                      </a: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</a:t>
                      </a: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serviceName</a:t>
                      </a: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(FK)</a:t>
                      </a:r>
                    </a:p>
                    <a:p>
                      <a:pPr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-price</a:t>
                      </a:r>
                      <a:endParaRPr lang="ko-KR" altLang="en-US" sz="11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99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95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491672"/>
            <a:ext cx="254795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모델링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_x356723816">
            <a:extLst>
              <a:ext uri="{FF2B5EF4-FFF2-40B4-BE49-F238E27FC236}">
                <a16:creationId xmlns:a16="http://schemas.microsoft.com/office/drawing/2014/main" id="{FF100E95-4227-415C-B6E8-820B6BBD2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45" y="1672055"/>
            <a:ext cx="5758740" cy="472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75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378665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en-US" altLang="ko-KR" sz="20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user_info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6DFC1F-EBC4-489F-AE27-8609F1AAE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595" y="2011776"/>
            <a:ext cx="6247317" cy="45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6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378665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en-US" altLang="ko-KR" sz="20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check_inout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16360032">
            <a:extLst>
              <a:ext uri="{FF2B5EF4-FFF2-40B4-BE49-F238E27FC236}">
                <a16:creationId xmlns:a16="http://schemas.microsoft.com/office/drawing/2014/main" id="{58A78819-ADC4-4A26-8E77-9EA72C0D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21" y="2092001"/>
            <a:ext cx="6512944" cy="437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91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378665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en-US" altLang="ko-KR" sz="20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food_menu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216359472">
            <a:extLst>
              <a:ext uri="{FF2B5EF4-FFF2-40B4-BE49-F238E27FC236}">
                <a16:creationId xmlns:a16="http://schemas.microsoft.com/office/drawing/2014/main" id="{0BF9A093-26C0-4DD4-8D2C-C0039EEA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69" y="2092001"/>
            <a:ext cx="6547448" cy="438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80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378665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en-US" altLang="ko-KR" sz="20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service_menu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216360272">
            <a:extLst>
              <a:ext uri="{FF2B5EF4-FFF2-40B4-BE49-F238E27FC236}">
                <a16:creationId xmlns:a16="http://schemas.microsoft.com/office/drawing/2014/main" id="{0CDBC20C-FE3D-42ED-9908-8BA9FE51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99" y="2092001"/>
            <a:ext cx="6331788" cy="427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13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6764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78F9B-D68E-4302-A9DD-C5D48FD1CFE8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0C573C-DBB7-450D-9C87-2BBD243A1999}"/>
              </a:ext>
            </a:extLst>
          </p:cNvPr>
          <p:cNvSpPr/>
          <p:nvPr/>
        </p:nvSpPr>
        <p:spPr>
          <a:xfrm>
            <a:off x="669295" y="1619047"/>
            <a:ext cx="11125138" cy="495135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개요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주요 기능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분석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사항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Tx/>
              <a:buChar char="-"/>
              <a:defRPr/>
            </a:pPr>
            <a:r>
              <a:rPr lang="ko-KR" altLang="en-US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en-US" altLang="ko-KR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UC </a:t>
            </a:r>
            <a:r>
              <a:rPr lang="ko-KR" altLang="en-US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en-US" altLang="ko-KR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Tx/>
              <a:buChar char="-"/>
              <a:defRPr/>
            </a:pPr>
            <a:r>
              <a:rPr lang="ko-KR" altLang="en-US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선정된 </a:t>
            </a:r>
            <a:r>
              <a:rPr lang="en-US" altLang="ko-KR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UC </a:t>
            </a:r>
            <a:r>
              <a:rPr lang="ko-KR" altLang="en-US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r>
              <a:rPr lang="en-US" altLang="ko-KR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완전형식</a:t>
            </a:r>
            <a:r>
              <a:rPr lang="en-US" altLang="ko-KR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 설계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Tx/>
              <a:buChar char="-"/>
              <a:defRPr/>
            </a:pPr>
            <a:endParaRPr lang="en-US" altLang="ko-KR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757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378665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en-US" altLang="ko-KR" sz="20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food_request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16358992">
            <a:extLst>
              <a:ext uri="{FF2B5EF4-FFF2-40B4-BE49-F238E27FC236}">
                <a16:creationId xmlns:a16="http://schemas.microsoft.com/office/drawing/2014/main" id="{14BB87B1-A18C-43F8-A4A6-5604AF5B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85" y="2043760"/>
            <a:ext cx="6318738" cy="445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60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 </a:t>
            </a:r>
            <a:r>
              <a:rPr lang="en-US" altLang="ko-KR" sz="20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service_request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16360672">
            <a:extLst>
              <a:ext uri="{FF2B5EF4-FFF2-40B4-BE49-F238E27FC236}">
                <a16:creationId xmlns:a16="http://schemas.microsoft.com/office/drawing/2014/main" id="{D0DB4016-6350-48A7-A499-57BABB91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107" y="2043760"/>
            <a:ext cx="6220971" cy="463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93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스토리보드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C5A7E6-DB29-4D32-AB64-FD4F31BE7CE6}"/>
              </a:ext>
            </a:extLst>
          </p:cNvPr>
          <p:cNvGrpSpPr/>
          <p:nvPr/>
        </p:nvGrpSpPr>
        <p:grpSpPr>
          <a:xfrm>
            <a:off x="2029608" y="1844500"/>
            <a:ext cx="8045291" cy="4543346"/>
            <a:chOff x="2073354" y="1844500"/>
            <a:chExt cx="8045291" cy="4543346"/>
          </a:xfrm>
        </p:grpSpPr>
        <p:pic>
          <p:nvPicPr>
            <p:cNvPr id="17411" name="_x216361392">
              <a:extLst>
                <a:ext uri="{FF2B5EF4-FFF2-40B4-BE49-F238E27FC236}">
                  <a16:creationId xmlns:a16="http://schemas.microsoft.com/office/drawing/2014/main" id="{F75E024E-C5D8-426D-9BFE-3BF840E0F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3354" y="1844500"/>
              <a:ext cx="8045291" cy="4543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C3D298-2C6A-441D-A6CC-75C2F57C4737}"/>
                </a:ext>
              </a:extLst>
            </p:cNvPr>
            <p:cNvSpPr/>
            <p:nvPr/>
          </p:nvSpPr>
          <p:spPr>
            <a:xfrm>
              <a:off x="2147978" y="1939766"/>
              <a:ext cx="2751826" cy="459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350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목록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B75687-B3FF-4251-A8A8-FB3C3D51C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41866"/>
              </p:ext>
            </p:extLst>
          </p:nvPr>
        </p:nvGraphicFramePr>
        <p:xfrm>
          <a:off x="2049098" y="2043760"/>
          <a:ext cx="8217152" cy="4111409"/>
        </p:xfrm>
        <a:graphic>
          <a:graphicData uri="http://schemas.openxmlformats.org/drawingml/2006/table">
            <a:tbl>
              <a:tblPr/>
              <a:tblGrid>
                <a:gridCol w="589277">
                  <a:extLst>
                    <a:ext uri="{9D8B030D-6E8A-4147-A177-3AD203B41FA5}">
                      <a16:colId xmlns:a16="http://schemas.microsoft.com/office/drawing/2014/main" val="4078189"/>
                    </a:ext>
                  </a:extLst>
                </a:gridCol>
                <a:gridCol w="489701">
                  <a:extLst>
                    <a:ext uri="{9D8B030D-6E8A-4147-A177-3AD203B41FA5}">
                      <a16:colId xmlns:a16="http://schemas.microsoft.com/office/drawing/2014/main" val="980883943"/>
                    </a:ext>
                  </a:extLst>
                </a:gridCol>
                <a:gridCol w="1148716">
                  <a:extLst>
                    <a:ext uri="{9D8B030D-6E8A-4147-A177-3AD203B41FA5}">
                      <a16:colId xmlns:a16="http://schemas.microsoft.com/office/drawing/2014/main" val="1477017251"/>
                    </a:ext>
                  </a:extLst>
                </a:gridCol>
                <a:gridCol w="5989458">
                  <a:extLst>
                    <a:ext uri="{9D8B030D-6E8A-4147-A177-3AD203B41FA5}">
                      <a16:colId xmlns:a16="http://schemas.microsoft.com/office/drawing/2014/main" val="1250593918"/>
                    </a:ext>
                  </a:extLst>
                </a:gridCol>
              </a:tblGrid>
              <a:tr h="16144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사용자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번호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화면 이름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설명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225691"/>
                  </a:ext>
                </a:extLst>
              </a:tr>
              <a:tr h="401864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공통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로그인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프로그램 실행 시 처음 나오는 화면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로그인을 통해 메인 화면으로 넘어갈 수 있음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115484"/>
                  </a:ext>
                </a:extLst>
              </a:tr>
              <a:tr h="401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회원가입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DB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에 등록되지 않은 사용자가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DB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에 자신의 정보를 등록하여 로그인을 할 수 있도록 만듦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230213"/>
                  </a:ext>
                </a:extLst>
              </a:tr>
              <a:tr h="3795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메인 화면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로그인 후의 화면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고객이나 관리자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프론트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 여러 서비스들을 선택할 수 있는 화면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043604"/>
                  </a:ext>
                </a:extLst>
              </a:tr>
              <a:tr h="181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관리자끼리 채팅을 할 수 있는 화면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352302"/>
                  </a:ext>
                </a:extLst>
              </a:tr>
              <a:tr h="227517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내 정보 확인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회원가입 시의 정보 및 고객 등급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(VIP) </a:t>
                      </a: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확인 및 수정을 할 수 있는 화면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027607"/>
                  </a:ext>
                </a:extLst>
              </a:tr>
              <a:tr h="1725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</a:t>
                      </a:r>
                      <a:r>
                        <a:rPr lang="en-US" altLang="ko-KR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 관리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 표시를 할 수 있음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700327"/>
                  </a:ext>
                </a:extLst>
              </a:tr>
              <a:tr h="233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메인 화면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서비스 요청화면 및 요청한 서비스들을 확인할 수 있는 화면으로 넘어갈 수 있는 화면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382529"/>
                  </a:ext>
                </a:extLst>
              </a:tr>
              <a:tr h="1854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 목록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 서비스와 관련된 메뉴 열람 및 신청을 할 수 있는 화면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37081"/>
                  </a:ext>
                </a:extLst>
              </a:tr>
              <a:tr h="1714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9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서비스 목록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서비스와 관련된 메뉴 열람 및 신청을 할 수 있는 화면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94182"/>
                  </a:ext>
                </a:extLst>
              </a:tr>
              <a:tr h="260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 확인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요청한 식사나 호텔 서비스를 확인하거나 삭제할 수 있는 화면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677607"/>
                  </a:ext>
                </a:extLst>
              </a:tr>
              <a:tr h="100253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관리자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11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 관리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 정보를 조회하거나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회원의 등급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(VIP)</a:t>
                      </a: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을 변경하는 화면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700793"/>
                  </a:ext>
                </a:extLst>
              </a:tr>
              <a:tr h="1513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12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 관리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회원이 신청한 식사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서비스들을 열람하고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완료된 서비스를 삭제할 수 있음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404529"/>
                  </a:ext>
                </a:extLst>
              </a:tr>
              <a:tr h="1725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</a:t>
                      </a: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 조회</a:t>
                      </a: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고객들의 입실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퇴실을 조회할 수 있음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38176" marR="38176" marT="10555" marB="105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308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091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213930520">
            <a:extLst>
              <a:ext uri="{FF2B5EF4-FFF2-40B4-BE49-F238E27FC236}">
                <a16:creationId xmlns:a16="http://schemas.microsoft.com/office/drawing/2014/main" id="{7CDD9CBA-2BAA-427A-B84E-E8D4730B8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0" r="434"/>
          <a:stretch/>
        </p:blipFill>
        <p:spPr bwMode="auto">
          <a:xfrm>
            <a:off x="1854057" y="2092001"/>
            <a:ext cx="8607726" cy="432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011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213930040">
            <a:extLst>
              <a:ext uri="{FF2B5EF4-FFF2-40B4-BE49-F238E27FC236}">
                <a16:creationId xmlns:a16="http://schemas.microsoft.com/office/drawing/2014/main" id="{9FEDAED4-F624-47B1-A083-CDC8603D9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7" r="765"/>
          <a:stretch/>
        </p:blipFill>
        <p:spPr bwMode="auto">
          <a:xfrm>
            <a:off x="1792095" y="2051028"/>
            <a:ext cx="8731650" cy="443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366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213929880">
            <a:extLst>
              <a:ext uri="{FF2B5EF4-FFF2-40B4-BE49-F238E27FC236}">
                <a16:creationId xmlns:a16="http://schemas.microsoft.com/office/drawing/2014/main" id="{1B139251-1824-402A-A1A0-FC9F716C2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8" r="525"/>
          <a:stretch/>
        </p:blipFill>
        <p:spPr bwMode="auto">
          <a:xfrm>
            <a:off x="1807584" y="2092001"/>
            <a:ext cx="8576831" cy="432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42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213928760">
            <a:extLst>
              <a:ext uri="{FF2B5EF4-FFF2-40B4-BE49-F238E27FC236}">
                <a16:creationId xmlns:a16="http://schemas.microsoft.com/office/drawing/2014/main" id="{251D7FAF-491D-4188-B019-2F0BDCD69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6" r="1198"/>
          <a:stretch/>
        </p:blipFill>
        <p:spPr bwMode="auto">
          <a:xfrm>
            <a:off x="1774955" y="2092001"/>
            <a:ext cx="8642090" cy="435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150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정보 확인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213928680">
            <a:extLst>
              <a:ext uri="{FF2B5EF4-FFF2-40B4-BE49-F238E27FC236}">
                <a16:creationId xmlns:a16="http://schemas.microsoft.com/office/drawing/2014/main" id="{5DAD4247-BA9F-456A-BE8E-D9E53E86F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4" r="835"/>
          <a:stretch/>
        </p:blipFill>
        <p:spPr bwMode="auto">
          <a:xfrm>
            <a:off x="1717451" y="2092001"/>
            <a:ext cx="8880938" cy="44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407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입실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퇴실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213929640">
            <a:extLst>
              <a:ext uri="{FF2B5EF4-FFF2-40B4-BE49-F238E27FC236}">
                <a16:creationId xmlns:a16="http://schemas.microsoft.com/office/drawing/2014/main" id="{A0F1A237-246C-42D7-B008-FD760B4BB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6" r="208"/>
          <a:stretch/>
        </p:blipFill>
        <p:spPr bwMode="auto">
          <a:xfrm>
            <a:off x="1691746" y="2043760"/>
            <a:ext cx="8808508" cy="443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5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6764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78F9B-D68E-4302-A9DD-C5D48FD1CFE8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개요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21C80B-953A-4306-B6FD-9E02CD2D7A91}"/>
              </a:ext>
            </a:extLst>
          </p:cNvPr>
          <p:cNvSpPr/>
          <p:nvPr/>
        </p:nvSpPr>
        <p:spPr>
          <a:xfrm>
            <a:off x="685239" y="1840606"/>
            <a:ext cx="11125138" cy="621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선정배경</a:t>
            </a:r>
            <a:endParaRPr lang="en-US" altLang="ko-KR" sz="25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D5C9E91-16EE-45E4-B4E1-7794794CD775}"/>
              </a:ext>
            </a:extLst>
          </p:cNvPr>
          <p:cNvSpPr/>
          <p:nvPr/>
        </p:nvSpPr>
        <p:spPr>
          <a:xfrm>
            <a:off x="784572" y="2729753"/>
            <a:ext cx="10389704" cy="1112733"/>
          </a:xfrm>
          <a:prstGeom prst="roundRect">
            <a:avLst/>
          </a:prstGeom>
          <a:solidFill>
            <a:srgbClr val="F1DFC7"/>
          </a:solidFill>
          <a:ln w="38100">
            <a:solidFill>
              <a:srgbClr val="6D6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시기로 인해서 여가생활 중 </a:t>
            </a:r>
            <a:r>
              <a:rPr lang="ko-KR" altLang="en-US" b="1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호캉스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호텔에서만 보내는 바캉스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수요가 증가함에 따라 비대면을 </a:t>
            </a:r>
            <a:endParaRPr lang="en-US" altLang="ko-KR" b="1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기반으로 하는 호텔 서비스를 제작하고자 함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538D4F-6CE8-4CCD-8F42-D17E66582C3E}"/>
              </a:ext>
            </a:extLst>
          </p:cNvPr>
          <p:cNvSpPr/>
          <p:nvPr/>
        </p:nvSpPr>
        <p:spPr>
          <a:xfrm>
            <a:off x="702425" y="4168690"/>
            <a:ext cx="11125138" cy="621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5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25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13903FC-9689-4CE1-9F66-12923E3DA50C}"/>
              </a:ext>
            </a:extLst>
          </p:cNvPr>
          <p:cNvSpPr/>
          <p:nvPr/>
        </p:nvSpPr>
        <p:spPr>
          <a:xfrm>
            <a:off x="784572" y="5057837"/>
            <a:ext cx="10389704" cy="1176352"/>
          </a:xfrm>
          <a:prstGeom prst="roundRect">
            <a:avLst/>
          </a:prstGeom>
          <a:solidFill>
            <a:srgbClr val="F1DFC7"/>
          </a:solidFill>
          <a:ln w="38100">
            <a:solidFill>
              <a:srgbClr val="6D6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서버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상호작용하는 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 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서비스 구축 및 데이터베이스 연동을 통한 </a:t>
            </a:r>
            <a:endParaRPr lang="en-US" altLang="ko-KR" b="1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체계적인 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1143997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메인 화면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213930840">
            <a:extLst>
              <a:ext uri="{FF2B5EF4-FFF2-40B4-BE49-F238E27FC236}">
                <a16:creationId xmlns:a16="http://schemas.microsoft.com/office/drawing/2014/main" id="{7F9C039C-DA6A-49CE-AEB3-9CE26B581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387" r="916"/>
          <a:stretch/>
        </p:blipFill>
        <p:spPr bwMode="auto">
          <a:xfrm>
            <a:off x="1702374" y="2092001"/>
            <a:ext cx="8787251" cy="442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385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식사 목록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213928920">
            <a:extLst>
              <a:ext uri="{FF2B5EF4-FFF2-40B4-BE49-F238E27FC236}">
                <a16:creationId xmlns:a16="http://schemas.microsoft.com/office/drawing/2014/main" id="{D92F955A-4A70-4E3C-AFEE-29DFFC7C3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0" r="596"/>
          <a:stretch/>
        </p:blipFill>
        <p:spPr bwMode="auto">
          <a:xfrm>
            <a:off x="1671834" y="2092001"/>
            <a:ext cx="8848331" cy="445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6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목록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213930200">
            <a:extLst>
              <a:ext uri="{FF2B5EF4-FFF2-40B4-BE49-F238E27FC236}">
                <a16:creationId xmlns:a16="http://schemas.microsoft.com/office/drawing/2014/main" id="{953B2D9F-9ABF-49E1-B6F0-299185458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6" r="1352"/>
          <a:stretch/>
        </p:blipFill>
        <p:spPr bwMode="auto">
          <a:xfrm>
            <a:off x="1697301" y="2092001"/>
            <a:ext cx="8806032" cy="445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13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요청 확인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213930840">
            <a:extLst>
              <a:ext uri="{FF2B5EF4-FFF2-40B4-BE49-F238E27FC236}">
                <a16:creationId xmlns:a16="http://schemas.microsoft.com/office/drawing/2014/main" id="{106BCF1D-23E1-4319-9A34-F19A61653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 r="765"/>
          <a:stretch/>
        </p:blipFill>
        <p:spPr bwMode="auto">
          <a:xfrm>
            <a:off x="1690901" y="2043760"/>
            <a:ext cx="8810197" cy="444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66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회원관리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213929880">
            <a:extLst>
              <a:ext uri="{FF2B5EF4-FFF2-40B4-BE49-F238E27FC236}">
                <a16:creationId xmlns:a16="http://schemas.microsoft.com/office/drawing/2014/main" id="{C1E05374-FD75-46F4-B088-05693A351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7" r="1128"/>
          <a:stretch/>
        </p:blipFill>
        <p:spPr bwMode="auto">
          <a:xfrm>
            <a:off x="1661020" y="2043760"/>
            <a:ext cx="8782467" cy="443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01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요청 관리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1" name="_x213928520">
            <a:extLst>
              <a:ext uri="{FF2B5EF4-FFF2-40B4-BE49-F238E27FC236}">
                <a16:creationId xmlns:a16="http://schemas.microsoft.com/office/drawing/2014/main" id="{614AD8BD-E450-49AB-AD20-538875F03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8" r="220"/>
          <a:stretch/>
        </p:blipFill>
        <p:spPr bwMode="auto">
          <a:xfrm>
            <a:off x="1629238" y="2043760"/>
            <a:ext cx="8770709" cy="44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30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정의서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입실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퇴실 조회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213930520">
            <a:extLst>
              <a:ext uri="{FF2B5EF4-FFF2-40B4-BE49-F238E27FC236}">
                <a16:creationId xmlns:a16="http://schemas.microsoft.com/office/drawing/2014/main" id="{9EDF98E9-C8F9-4D95-8EA1-04803BA9C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r="1762"/>
          <a:stretch/>
        </p:blipFill>
        <p:spPr bwMode="auto">
          <a:xfrm>
            <a:off x="1691305" y="2043760"/>
            <a:ext cx="8721898" cy="44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804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C/S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프로토콜 기능 목록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61B4C3F3-7EB8-42B4-8A09-4E026D820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449114"/>
              </p:ext>
            </p:extLst>
          </p:nvPr>
        </p:nvGraphicFramePr>
        <p:xfrm>
          <a:off x="1541948" y="2755038"/>
          <a:ext cx="8945289" cy="2240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3763">
                  <a:extLst>
                    <a:ext uri="{9D8B030D-6E8A-4147-A177-3AD203B41FA5}">
                      <a16:colId xmlns:a16="http://schemas.microsoft.com/office/drawing/2014/main" val="1630500864"/>
                    </a:ext>
                  </a:extLst>
                </a:gridCol>
                <a:gridCol w="2802399">
                  <a:extLst>
                    <a:ext uri="{9D8B030D-6E8A-4147-A177-3AD203B41FA5}">
                      <a16:colId xmlns:a16="http://schemas.microsoft.com/office/drawing/2014/main" val="595729341"/>
                    </a:ext>
                  </a:extLst>
                </a:gridCol>
                <a:gridCol w="4299127">
                  <a:extLst>
                    <a:ext uri="{9D8B030D-6E8A-4147-A177-3AD203B41FA5}">
                      <a16:colId xmlns:a16="http://schemas.microsoft.com/office/drawing/2014/main" val="1116893330"/>
                    </a:ext>
                  </a:extLst>
                </a:gridCol>
              </a:tblGrid>
              <a:tr h="474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기능 설명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82366"/>
                  </a:ext>
                </a:extLst>
              </a:tr>
              <a:tr h="81843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 메시지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관리자에게 채팅 메시지를 보낸다</a:t>
                      </a:r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63388"/>
                  </a:ext>
                </a:extLst>
              </a:tr>
              <a:tr h="4741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 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관리자와의 채팅을 종료한다</a:t>
                      </a:r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399058"/>
                  </a:ext>
                </a:extLst>
              </a:tr>
              <a:tr h="474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 메시지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고객에게 채팅 메시지를 보낸다</a:t>
                      </a:r>
                      <a:r>
                        <a:rPr lang="en-US" altLang="ko-KR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30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07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프로토콜 순차도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69" name="_x213928600">
            <a:extLst>
              <a:ext uri="{FF2B5EF4-FFF2-40B4-BE49-F238E27FC236}">
                <a16:creationId xmlns:a16="http://schemas.microsoft.com/office/drawing/2014/main" id="{6BD95D8D-1C57-4175-8FEC-995F0AF64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119" y="1721660"/>
            <a:ext cx="4846947" cy="45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933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패킷 정의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4930AC-5F99-46C6-8A87-1C445DBA389F}"/>
              </a:ext>
            </a:extLst>
          </p:cNvPr>
          <p:cNvSpPr/>
          <p:nvPr/>
        </p:nvSpPr>
        <p:spPr>
          <a:xfrm>
            <a:off x="629127" y="2186929"/>
            <a:ext cx="4459517" cy="278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[4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가지 메시지 코드 및 부가 데이터 정의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]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관리자와의 채팅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: REQ_CHAT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고객과의 채팅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: ACK_CHAT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나가기 버튼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: REQ_END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나가기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: ACK_END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5101C5-72F9-49F7-BE1D-C3045A106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68411"/>
              </p:ext>
            </p:extLst>
          </p:nvPr>
        </p:nvGraphicFramePr>
        <p:xfrm>
          <a:off x="8053594" y="2543094"/>
          <a:ext cx="2812034" cy="306578"/>
        </p:xfrm>
        <a:graphic>
          <a:graphicData uri="http://schemas.openxmlformats.org/drawingml/2006/table">
            <a:tbl>
              <a:tblPr/>
              <a:tblGrid>
                <a:gridCol w="937514">
                  <a:extLst>
                    <a:ext uri="{9D8B030D-6E8A-4147-A177-3AD203B41FA5}">
                      <a16:colId xmlns:a16="http://schemas.microsoft.com/office/drawing/2014/main" val="355825589"/>
                    </a:ext>
                  </a:extLst>
                </a:gridCol>
                <a:gridCol w="937514">
                  <a:extLst>
                    <a:ext uri="{9D8B030D-6E8A-4147-A177-3AD203B41FA5}">
                      <a16:colId xmlns:a16="http://schemas.microsoft.com/office/drawing/2014/main" val="4079864429"/>
                    </a:ext>
                  </a:extLst>
                </a:gridCol>
                <a:gridCol w="937006">
                  <a:extLst>
                    <a:ext uri="{9D8B030D-6E8A-4147-A177-3AD203B41FA5}">
                      <a16:colId xmlns:a16="http://schemas.microsoft.com/office/drawing/2014/main" val="767082593"/>
                    </a:ext>
                  </a:extLst>
                </a:gridCol>
              </a:tblGrid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String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48639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D1905EA-6605-4169-9A87-A23DF54FA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09509"/>
              </p:ext>
            </p:extLst>
          </p:nvPr>
        </p:nvGraphicFramePr>
        <p:xfrm>
          <a:off x="8053594" y="3403223"/>
          <a:ext cx="2812034" cy="306578"/>
        </p:xfrm>
        <a:graphic>
          <a:graphicData uri="http://schemas.openxmlformats.org/drawingml/2006/table">
            <a:tbl>
              <a:tblPr/>
              <a:tblGrid>
                <a:gridCol w="937514">
                  <a:extLst>
                    <a:ext uri="{9D8B030D-6E8A-4147-A177-3AD203B41FA5}">
                      <a16:colId xmlns:a16="http://schemas.microsoft.com/office/drawing/2014/main" val="1971505400"/>
                    </a:ext>
                  </a:extLst>
                </a:gridCol>
                <a:gridCol w="937514">
                  <a:extLst>
                    <a:ext uri="{9D8B030D-6E8A-4147-A177-3AD203B41FA5}">
                      <a16:colId xmlns:a16="http://schemas.microsoft.com/office/drawing/2014/main" val="3719399167"/>
                    </a:ext>
                  </a:extLst>
                </a:gridCol>
                <a:gridCol w="937006">
                  <a:extLst>
                    <a:ext uri="{9D8B030D-6E8A-4147-A177-3AD203B41FA5}">
                      <a16:colId xmlns:a16="http://schemas.microsoft.com/office/drawing/2014/main" val="2651522383"/>
                    </a:ext>
                  </a:extLst>
                </a:gridCol>
              </a:tblGrid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String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41661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927F8F4-DE4B-43E0-88A3-0F6F9377C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979657"/>
              </p:ext>
            </p:extLst>
          </p:nvPr>
        </p:nvGraphicFramePr>
        <p:xfrm>
          <a:off x="8053594" y="4204650"/>
          <a:ext cx="1875028" cy="306578"/>
        </p:xfrm>
        <a:graphic>
          <a:graphicData uri="http://schemas.openxmlformats.org/drawingml/2006/table">
            <a:tbl>
              <a:tblPr/>
              <a:tblGrid>
                <a:gridCol w="937514">
                  <a:extLst>
                    <a:ext uri="{9D8B030D-6E8A-4147-A177-3AD203B41FA5}">
                      <a16:colId xmlns:a16="http://schemas.microsoft.com/office/drawing/2014/main" val="606293307"/>
                    </a:ext>
                  </a:extLst>
                </a:gridCol>
                <a:gridCol w="937514">
                  <a:extLst>
                    <a:ext uri="{9D8B030D-6E8A-4147-A177-3AD203B41FA5}">
                      <a16:colId xmlns:a16="http://schemas.microsoft.com/office/drawing/2014/main" val="687696849"/>
                    </a:ext>
                  </a:extLst>
                </a:gridCol>
              </a:tblGrid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19863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5FACCA9-645A-4F96-AAF2-1BCE30DD8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415848"/>
              </p:ext>
            </p:extLst>
          </p:nvPr>
        </p:nvGraphicFramePr>
        <p:xfrm>
          <a:off x="8053594" y="5006077"/>
          <a:ext cx="1875028" cy="306578"/>
        </p:xfrm>
        <a:graphic>
          <a:graphicData uri="http://schemas.openxmlformats.org/drawingml/2006/table">
            <a:tbl>
              <a:tblPr/>
              <a:tblGrid>
                <a:gridCol w="937514">
                  <a:extLst>
                    <a:ext uri="{9D8B030D-6E8A-4147-A177-3AD203B41FA5}">
                      <a16:colId xmlns:a16="http://schemas.microsoft.com/office/drawing/2014/main" val="3546348667"/>
                    </a:ext>
                  </a:extLst>
                </a:gridCol>
                <a:gridCol w="937514">
                  <a:extLst>
                    <a:ext uri="{9D8B030D-6E8A-4147-A177-3AD203B41FA5}">
                      <a16:colId xmlns:a16="http://schemas.microsoft.com/office/drawing/2014/main" val="3386947168"/>
                    </a:ext>
                  </a:extLst>
                </a:gridCol>
              </a:tblGrid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658808"/>
                  </a:ext>
                </a:extLst>
              </a:tr>
            </a:tbl>
          </a:graphicData>
        </a:graphic>
      </p:graphicFrame>
      <p:sp>
        <p:nvSpPr>
          <p:cNvPr id="26" name="Rectangle 1">
            <a:extLst>
              <a:ext uri="{FF2B5EF4-FFF2-40B4-BE49-F238E27FC236}">
                <a16:creationId xmlns:a16="http://schemas.microsoft.com/office/drawing/2014/main" id="{504CFC5B-5F15-4877-A8E4-CD21B42AC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297" y="2065936"/>
            <a:ext cx="3574121" cy="36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 </a:t>
            </a: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[REQ_CHAT]</a:t>
            </a:r>
            <a:endParaRPr kumimoji="0" lang="en-US" altLang="ko-KR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코드명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: REQ_CHAT = 1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데이터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가변 문자열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(\0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포함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)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 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[ACK_CHAT]</a:t>
            </a:r>
            <a:endParaRPr kumimoji="0" lang="en-US" altLang="ko-KR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코드명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: ACK_CHAT = 2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데이터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가변 문자열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(\0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포함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)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 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[REQ_END]</a:t>
            </a:r>
            <a:endParaRPr kumimoji="0" lang="en-US" altLang="ko-KR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코드명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: REQ_END = 3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데이터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없음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 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[ACK_END]</a:t>
            </a:r>
            <a:endParaRPr kumimoji="0" lang="en-US" altLang="ko-KR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코드명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: ACK_END = 4</a:t>
            </a:r>
            <a:endParaRPr kumimoji="0" lang="en-US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데이터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함초롬바탕" panose="02030504000101010101" pitchFamily="18" charset="-127"/>
              </a:rPr>
              <a:t>: </a:t>
            </a: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없음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  <a:cs typeface="한컴바탕" panose="02030600000101010101" pitchFamily="18" charset="2"/>
              </a:rPr>
              <a:t> </a:t>
            </a:r>
            <a:endParaRPr kumimoji="0" lang="ko-K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63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6764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78F9B-D68E-4302-A9DD-C5D48FD1CFE8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구조도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_x212934312">
            <a:extLst>
              <a:ext uri="{FF2B5EF4-FFF2-40B4-BE49-F238E27FC236}">
                <a16:creationId xmlns:a16="http://schemas.microsoft.com/office/drawing/2014/main" id="{E4C3333E-8ED9-494C-BF1B-2604A834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5" y="1863483"/>
            <a:ext cx="8009138" cy="426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243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C/S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상태도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7" name="_x212929328">
            <a:extLst>
              <a:ext uri="{FF2B5EF4-FFF2-40B4-BE49-F238E27FC236}">
                <a16:creationId xmlns:a16="http://schemas.microsoft.com/office/drawing/2014/main" id="{A5719B8A-78A8-43CA-84D7-DB42B7984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88" y="1877707"/>
            <a:ext cx="6901132" cy="472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282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C/S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상태도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5" name="_x212931408">
            <a:extLst>
              <a:ext uri="{FF2B5EF4-FFF2-40B4-BE49-F238E27FC236}">
                <a16:creationId xmlns:a16="http://schemas.microsoft.com/office/drawing/2014/main" id="{37D1D040-18F1-4E41-90A2-D7499F21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70" y="2105445"/>
            <a:ext cx="6823046" cy="4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549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 설계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28234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DCD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6118035-FDE8-4B26-9F44-0892AC382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091" y="1844500"/>
            <a:ext cx="7911003" cy="45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29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6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구현 동영상 </a:t>
            </a:r>
            <a:r>
              <a:rPr lang="en-US" altLang="ko-KR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1_로그인화면">
            <a:hlinkClick r:id="" action="ppaction://media"/>
            <a:extLst>
              <a:ext uri="{FF2B5EF4-FFF2-40B4-BE49-F238E27FC236}">
                <a16:creationId xmlns:a16="http://schemas.microsoft.com/office/drawing/2014/main" id="{48123EE7-17F8-4A2B-A61D-2394D1E26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09592" y="1721660"/>
            <a:ext cx="9026980" cy="46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3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6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구현 동영상 </a:t>
            </a:r>
            <a:r>
              <a:rPr lang="en-US" altLang="ko-KR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</a:t>
            </a:r>
            <a:r>
              <a:rPr lang="en-US" altLang="ko-KR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퇴실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2_입퇴실화면">
            <a:hlinkClick r:id="" action="ppaction://media"/>
            <a:extLst>
              <a:ext uri="{FF2B5EF4-FFF2-40B4-BE49-F238E27FC236}">
                <a16:creationId xmlns:a16="http://schemas.microsoft.com/office/drawing/2014/main" id="{A07D5C2E-4D81-4906-AFD9-002E0CFC1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0625" y="1721511"/>
            <a:ext cx="9169504" cy="47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6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구현 동영상 </a:t>
            </a:r>
            <a:r>
              <a:rPr lang="en-US" altLang="ko-KR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3_채팅">
            <a:hlinkClick r:id="" action="ppaction://media"/>
            <a:extLst>
              <a:ext uri="{FF2B5EF4-FFF2-40B4-BE49-F238E27FC236}">
                <a16:creationId xmlns:a16="http://schemas.microsoft.com/office/drawing/2014/main" id="{F8E35281-55B4-404C-B8D0-CA29B9F636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88041" y="1721660"/>
            <a:ext cx="9169214" cy="4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8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645486"/>
            <a:ext cx="44595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입실하기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AD699F-8FAD-46FB-B6BA-9CF10E9A9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125" y="2593896"/>
            <a:ext cx="9563450" cy="277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7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소감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479774" y="1645486"/>
            <a:ext cx="11308989" cy="4910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권다비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소프트웨어개발방법론 강의에서 배운 내용을 통해 직접 개발할 프로그램을 선정하여 설계부터 구현 및 테스트까지 직접 해볼 수 있었습니다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선정 후 바로 구현할 때 보다 훨씬 프로그램에 대한 이해도 쉬웠고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부분을 미리 확인하면서 실제 구현 할 때 굉장히 도움이 많이 되었다는 것을 느끼게 되었습니다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팀원들과 실제 소통하면서 프로그램을 제작하려고 했기 때문에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설계부터 구현까지의 기능을 차례대로 진행한 덕분에 훨씬 의사소통도 쉬웠다는 것을 깨닫게 되었습니다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과목에서의 내용을 토대로 앞으로도 소프트웨어 설계를 보다 체계적으로 진행할 수 있기를 기대합니다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손희지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개발 방법론을 수강하면서 정말 많은 생각이 들었는데 먼저 호텔 관리 프로그램의 설계부터 구현까지 실제로 해보니까 호텔 관리 프로그램이 크지 않은 프로젝트임에도 불구하고 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생각해야 하는 게 정말 많구나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.＇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생각이 들었습니다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제가 이때까지 다른 과목에서 프로젝트를 만들었던 방법들은 좋지 않은 방법이었다는 생각이 들면서 프로그램 설계의 중요성을 다시 깨닫게 되었습니다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과목을 수강하면서 효율적으로 소프트웨어를 설계하는 방법에 대해 자세히 알게 되어서 좋았고 앞으로 할 프로젝트도 설계부터 구현까지 제대로 하고 싶다는 생각도 들었습니다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이유빈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소프트웨어개발방법론을 수강하며 팀 프로젝트 제안발표 및 문서작성을 통해 많은 것을 배우게 되었습니다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프로그램을 설계하는 데에 많은 시간과 노력을 들여야 하며 상위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하위설계를 하는 방법도 알게 되었습니다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물론 쉽지만은 않았지만 강의를 기반으로 설계 방법을 이해했으며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팀원들과 의논하여 구현까지 잘 마무리하였습니다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강의를 수강하며 구체적인 설계 능력을 함양한 것 같아 한 학기동안 뜻깊은 시간을 보냈습니다</a:t>
            </a:r>
            <a:r>
              <a:rPr lang="en-US" altLang="ko-KR" sz="1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9BFE4FE-9451-41DF-8C83-4C47CDE1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86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0"/>
            <a:ext cx="12192000" cy="692447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9F704C-D49D-4403-84DA-D9BDAF9CA125}"/>
              </a:ext>
            </a:extLst>
          </p:cNvPr>
          <p:cNvSpPr/>
          <p:nvPr/>
        </p:nvSpPr>
        <p:spPr>
          <a:xfrm>
            <a:off x="661813" y="2113255"/>
            <a:ext cx="1063522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2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0079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주요 기능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B0CD66-5E44-4A79-93B0-16D920F28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440509"/>
              </p:ext>
            </p:extLst>
          </p:nvPr>
        </p:nvGraphicFramePr>
        <p:xfrm>
          <a:off x="1571979" y="1619574"/>
          <a:ext cx="8814890" cy="5036517"/>
        </p:xfrm>
        <a:graphic>
          <a:graphicData uri="http://schemas.openxmlformats.org/drawingml/2006/table">
            <a:tbl>
              <a:tblPr/>
              <a:tblGrid>
                <a:gridCol w="1171221">
                  <a:extLst>
                    <a:ext uri="{9D8B030D-6E8A-4147-A177-3AD203B41FA5}">
                      <a16:colId xmlns:a16="http://schemas.microsoft.com/office/drawing/2014/main" val="689207214"/>
                    </a:ext>
                  </a:extLst>
                </a:gridCol>
                <a:gridCol w="1705708">
                  <a:extLst>
                    <a:ext uri="{9D8B030D-6E8A-4147-A177-3AD203B41FA5}">
                      <a16:colId xmlns:a16="http://schemas.microsoft.com/office/drawing/2014/main" val="4087901654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734452037"/>
                    </a:ext>
                  </a:extLst>
                </a:gridCol>
                <a:gridCol w="3026611">
                  <a:extLst>
                    <a:ext uri="{9D8B030D-6E8A-4147-A177-3AD203B41FA5}">
                      <a16:colId xmlns:a16="http://schemas.microsoft.com/office/drawing/2014/main" val="535247746"/>
                    </a:ext>
                  </a:extLst>
                </a:gridCol>
                <a:gridCol w="511050">
                  <a:extLst>
                    <a:ext uri="{9D8B030D-6E8A-4147-A177-3AD203B41FA5}">
                      <a16:colId xmlns:a16="http://schemas.microsoft.com/office/drawing/2014/main" val="3331794385"/>
                    </a:ext>
                  </a:extLst>
                </a:gridCol>
              </a:tblGrid>
              <a:tr h="5105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사용자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8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중기능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8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단위기능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8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기능설명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8E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우선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순위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8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353967"/>
                  </a:ext>
                </a:extLst>
              </a:tr>
              <a:tr h="28778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공통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1.1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로그인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관리자가 호텔 관리 시스템에 접속함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R1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251685"/>
                  </a:ext>
                </a:extLst>
              </a:tr>
              <a:tr h="334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1.2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내 정보 확인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회원가입 시의 정보 및 나의 등급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(VIP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여부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확인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R2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248978"/>
                  </a:ext>
                </a:extLst>
              </a:tr>
              <a:tr h="22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1.3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관리자끼리 채팅이 가능함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R3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756537"/>
                  </a:ext>
                </a:extLst>
              </a:tr>
              <a:tr h="225610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2.1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2.1.1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 시 입실 표시를 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R1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660265"/>
                  </a:ext>
                </a:extLst>
              </a:tr>
              <a:tr h="22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2.1.2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</a:t>
                      </a:r>
                      <a:endParaRPr lang="ko-KR" altLang="en-US" sz="11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 시 퇴실 표시를 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R1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640087"/>
                  </a:ext>
                </a:extLst>
              </a:tr>
              <a:tr h="22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2.2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식사요청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2.2.1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식사요청 추가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식사요청을 추가함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R2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834722"/>
                  </a:ext>
                </a:extLst>
              </a:tr>
              <a:tr h="22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2.2.2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식사요청 삭제</a:t>
                      </a:r>
                      <a:endParaRPr lang="ko-KR" altLang="en-US" sz="110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식사요청을 삭제함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R2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7339151"/>
                  </a:ext>
                </a:extLst>
              </a:tr>
              <a:tr h="22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2.3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2.3.1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 추가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요청을 추가함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R2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214347"/>
                  </a:ext>
                </a:extLst>
              </a:tr>
              <a:tr h="22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2.3.2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 삭제</a:t>
                      </a:r>
                      <a:endParaRPr lang="ko-KR" altLang="en-US" sz="110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요청을 삭제함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R2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842091"/>
                  </a:ext>
                </a:extLst>
              </a:tr>
              <a:tr h="225610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관리자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3.1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 관리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3.1.1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 조회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 정보를 조회함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R2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949573"/>
                  </a:ext>
                </a:extLst>
              </a:tr>
              <a:tr h="22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3.1.2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회원등급 변경</a:t>
                      </a:r>
                      <a:endParaRPr lang="ko-KR" altLang="en-US" sz="110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회원의 등급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(VIP)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을 변경함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R2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325397"/>
                  </a:ext>
                </a:extLst>
              </a:tr>
              <a:tr h="22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3.2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식사요청 확인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3.2.1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식사요청 조회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고객의 식사요청을 조회함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R2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746093"/>
                  </a:ext>
                </a:extLst>
              </a:tr>
              <a:tr h="22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3.2.2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식사요청 삭제</a:t>
                      </a:r>
                      <a:endParaRPr lang="ko-KR" altLang="en-US" sz="110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완료된 식사요청을 삭제함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R3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345045"/>
                  </a:ext>
                </a:extLst>
              </a:tr>
              <a:tr h="22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3.3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 확인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3.3.1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 조회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고객의 서비스 요청을 조회함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R2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383781"/>
                  </a:ext>
                </a:extLst>
              </a:tr>
              <a:tr h="2256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3.3.2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 삭제</a:t>
                      </a:r>
                      <a:endParaRPr lang="ko-KR" altLang="en-US" sz="11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완료된 서비스 요청을 삭제함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R3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344453"/>
                  </a:ext>
                </a:extLst>
              </a:tr>
              <a:tr h="3064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3.4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 조회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퇴실을 조회함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R1</a:t>
                      </a:r>
                    </a:p>
                  </a:txBody>
                  <a:tcPr marL="60892" marR="60892" marT="16835" marB="168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516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17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분석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86737"/>
            <a:ext cx="254795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분석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27B3D2-6399-4CCE-9B85-D195FFEBF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922396"/>
              </p:ext>
            </p:extLst>
          </p:nvPr>
        </p:nvGraphicFramePr>
        <p:xfrm>
          <a:off x="2127605" y="2514092"/>
          <a:ext cx="7849297" cy="3365043"/>
        </p:xfrm>
        <a:graphic>
          <a:graphicData uri="http://schemas.openxmlformats.org/drawingml/2006/table">
            <a:tbl>
              <a:tblPr/>
              <a:tblGrid>
                <a:gridCol w="2865703">
                  <a:extLst>
                    <a:ext uri="{9D8B030D-6E8A-4147-A177-3AD203B41FA5}">
                      <a16:colId xmlns:a16="http://schemas.microsoft.com/office/drawing/2014/main" val="2118060725"/>
                    </a:ext>
                  </a:extLst>
                </a:gridCol>
                <a:gridCol w="4983594">
                  <a:extLst>
                    <a:ext uri="{9D8B030D-6E8A-4147-A177-3AD203B41FA5}">
                      <a16:colId xmlns:a16="http://schemas.microsoft.com/office/drawing/2014/main" val="633346446"/>
                    </a:ext>
                  </a:extLst>
                </a:gridCol>
              </a:tblGrid>
              <a:tr h="2821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사용자</a:t>
                      </a: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321642"/>
                  </a:ext>
                </a:extLst>
              </a:tr>
              <a:tr h="24041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주요 관심사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● 원하는 방을 입실하고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퇴실하기를 원함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● 원하는 식사를 요청하기를 원함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● 메뉴를 잘못 선택했거나 변심일 시 주문 삭제하기를 원함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● 요구하고 싶은 서비스를 요청하기를 원함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● 서비스를 잘못 선택했거나 변심일 시 주문 삭제하기를 원함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● 식사요청이나 서비스 요청에서 오류가 발생했을 때나 질문이 있을 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    관리자랑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1:1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채팅을 사용할 수 있기를 원함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396754"/>
                  </a:ext>
                </a:extLst>
              </a:tr>
              <a:tr h="4827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사용하는 사용사례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로그인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내 정보 확인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식사 요청 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·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삭제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 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·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삭제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83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80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분석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86737"/>
            <a:ext cx="254795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분석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3890F69-E92C-466F-AADD-2F4F9E2DA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5948"/>
              </p:ext>
            </p:extLst>
          </p:nvPr>
        </p:nvGraphicFramePr>
        <p:xfrm>
          <a:off x="2075724" y="2489618"/>
          <a:ext cx="8040552" cy="3333212"/>
        </p:xfrm>
        <a:graphic>
          <a:graphicData uri="http://schemas.openxmlformats.org/drawingml/2006/table">
            <a:tbl>
              <a:tblPr/>
              <a:tblGrid>
                <a:gridCol w="2935527">
                  <a:extLst>
                    <a:ext uri="{9D8B030D-6E8A-4147-A177-3AD203B41FA5}">
                      <a16:colId xmlns:a16="http://schemas.microsoft.com/office/drawing/2014/main" val="2889806379"/>
                    </a:ext>
                  </a:extLst>
                </a:gridCol>
                <a:gridCol w="5105025">
                  <a:extLst>
                    <a:ext uri="{9D8B030D-6E8A-4147-A177-3AD203B41FA5}">
                      <a16:colId xmlns:a16="http://schemas.microsoft.com/office/drawing/2014/main" val="1495871186"/>
                    </a:ext>
                  </a:extLst>
                </a:gridCol>
              </a:tblGrid>
              <a:tr h="4057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147215"/>
                  </a:ext>
                </a:extLst>
              </a:tr>
              <a:tr h="22718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주요 관심사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● 고객의 입실 및 퇴실이 올바르게 이루어졌는지 정확한 조회를 원함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● 고객의 정보를 확인하고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회원등급을 변경하기를 원함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● 고객의 식사 요청과 서비스 요청을 확인하기를 원함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● 고객의 요청 사항을 수용한 후 완료된 요청을 삭제하기를 원함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● 고객한테 요청사항을 받거나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고객한테 전달사항이 있을 경우 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   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1:1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채팅을 사용할 수 있기를 원함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075580"/>
                  </a:ext>
                </a:extLst>
              </a:tr>
              <a:tr h="655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사용하는 사용사례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로그인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내 정보 확인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채팅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회원조회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회원등급 변경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식사 요청 조회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·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삭제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요청 조회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·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삭제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입실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퇴실 조회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202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28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사항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3376112">
            <a:extLst>
              <a:ext uri="{FF2B5EF4-FFF2-40B4-BE49-F238E27FC236}">
                <a16:creationId xmlns:a16="http://schemas.microsoft.com/office/drawing/2014/main" id="{F9600F99-963F-4F7D-9F2D-B934F5E57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94" y="1762596"/>
            <a:ext cx="3458998" cy="458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86737"/>
            <a:ext cx="254795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UC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81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61674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 사항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51496-3AA8-49DC-A57A-9F1D408F7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2713FF-1FBF-4DE8-9413-AD6F9BB89BC9}"/>
              </a:ext>
            </a:extLst>
          </p:cNvPr>
          <p:cNvSpPr/>
          <p:nvPr/>
        </p:nvSpPr>
        <p:spPr>
          <a:xfrm>
            <a:off x="612815" y="1586737"/>
            <a:ext cx="254795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선정된 </a:t>
            </a:r>
            <a:r>
              <a:rPr lang="en-US" altLang="ko-KR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UC </a:t>
            </a:r>
            <a:r>
              <a:rPr lang="ko-KR" altLang="en-US" sz="2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2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9B30BC2-1C7C-4407-9F90-46FA43572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946571"/>
              </p:ext>
            </p:extLst>
          </p:nvPr>
        </p:nvGraphicFramePr>
        <p:xfrm>
          <a:off x="2911798" y="1844500"/>
          <a:ext cx="6491752" cy="4598356"/>
        </p:xfrm>
        <a:graphic>
          <a:graphicData uri="http://schemas.openxmlformats.org/drawingml/2006/table">
            <a:tbl>
              <a:tblPr/>
              <a:tblGrid>
                <a:gridCol w="1231122">
                  <a:extLst>
                    <a:ext uri="{9D8B030D-6E8A-4147-A177-3AD203B41FA5}">
                      <a16:colId xmlns:a16="http://schemas.microsoft.com/office/drawing/2014/main" val="2584721377"/>
                    </a:ext>
                  </a:extLst>
                </a:gridCol>
                <a:gridCol w="5260630">
                  <a:extLst>
                    <a:ext uri="{9D8B030D-6E8A-4147-A177-3AD203B41FA5}">
                      <a16:colId xmlns:a16="http://schemas.microsoft.com/office/drawing/2014/main" val="3328951478"/>
                    </a:ext>
                  </a:extLst>
                </a:gridCol>
              </a:tblGrid>
              <a:tr h="2186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유스케이스명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UC1: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로그인</a:t>
                      </a: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365167"/>
                  </a:ext>
                </a:extLst>
              </a:tr>
              <a:tr h="2186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주요액터</a:t>
                      </a: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고객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관리자</a:t>
                      </a: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270900"/>
                  </a:ext>
                </a:extLst>
              </a:tr>
              <a:tr h="4537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프로젝트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관계자와 관심</a:t>
                      </a: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프로그램 기능을 사용하기 위해 성공적으로 로그인하여 접속하여야 함</a:t>
                      </a: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904126"/>
                  </a:ext>
                </a:extLst>
              </a:tr>
              <a:tr h="2186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사전조건</a:t>
                      </a: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사용자가 자신의 정보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아이디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비밀번호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를 미리 알고 있어야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192718"/>
                  </a:ext>
                </a:extLst>
              </a:tr>
              <a:tr h="3954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성공보증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사후조건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사용자가 호텔관리프로그램에 접속함</a:t>
                      </a: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106269"/>
                  </a:ext>
                </a:extLst>
              </a:tr>
              <a:tr h="6496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주요 성공 시나리오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기본흐름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호텔 관리 프로그램을 실행한다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프로그램에 접속하려는 사용자가 로그인 정보를 입력한다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로그인이 성공하고 프로그램에 접속한다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2903"/>
                  </a:ext>
                </a:extLst>
              </a:tr>
              <a:tr h="7940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대체흐름</a:t>
                      </a: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*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언제든 시스템이 다운된다면 작성 중이었던 데이터는 저장되지 않는다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3a.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로그인이 실패한 경우 로그인이 성공하지 못했다고 사용자에게 알린 후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     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단계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를 이어서 수행한다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579312"/>
                  </a:ext>
                </a:extLst>
              </a:tr>
              <a:tr h="4537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기술과 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데이터 변이 목록</a:t>
                      </a: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1a.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로그인은 키보드로 입력한다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966924"/>
                  </a:ext>
                </a:extLst>
              </a:tr>
              <a:tr h="391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특수한 요구사항</a:t>
                      </a: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프로그램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UI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 누구든 쉽게 한눈에 알아볼 수 있도록 해야 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249103"/>
                  </a:ext>
                </a:extLst>
              </a:tr>
              <a:tr h="2186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사용빈도</a:t>
                      </a: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거의 끊임없이 사용될 것이다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8125" marR="58125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825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757827"/>
      </p:ext>
    </p:extLst>
  </p:cSld>
  <p:clrMapOvr>
    <a:masterClrMapping/>
  </p:clrMapOvr>
</p:sld>
</file>

<file path=ppt/theme/theme1.xml><?xml version="1.0" encoding="utf-8"?>
<a:theme xmlns:a="http://schemas.openxmlformats.org/drawingml/2006/main" name="3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2006</Words>
  <Application>Microsoft Office PowerPoint</Application>
  <PresentationFormat>와이드스크린</PresentationFormat>
  <Paragraphs>452</Paragraphs>
  <Slides>48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Arial</vt:lpstr>
      <vt:lpstr>Wingdings</vt:lpstr>
      <vt:lpstr>나눔바른고딕</vt:lpstr>
      <vt:lpstr>36_Office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권 다비</cp:lastModifiedBy>
  <cp:revision>74</cp:revision>
  <dcterms:created xsi:type="dcterms:W3CDTF">2021-05-20T14:48:23Z</dcterms:created>
  <dcterms:modified xsi:type="dcterms:W3CDTF">2021-12-06T11:30:33Z</dcterms:modified>
</cp:coreProperties>
</file>